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9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964" r:id="rId4"/>
    <p:sldMasterId id="2147483982" r:id="rId5"/>
    <p:sldMasterId id="2147483998" r:id="rId6"/>
    <p:sldMasterId id="2147484014" r:id="rId7"/>
    <p:sldMasterId id="2147484030" r:id="rId8"/>
    <p:sldMasterId id="2147484046" r:id="rId9"/>
    <p:sldMasterId id="2147484062" r:id="rId10"/>
    <p:sldMasterId id="2147484078" r:id="rId11"/>
    <p:sldMasterId id="2147484094" r:id="rId12"/>
    <p:sldMasterId id="2147484110" r:id="rId13"/>
    <p:sldMasterId id="2147484465" r:id="rId14"/>
  </p:sldMasterIdLst>
  <p:notesMasterIdLst>
    <p:notesMasterId r:id="rId47"/>
  </p:notesMasterIdLst>
  <p:handoutMasterIdLst>
    <p:handoutMasterId r:id="rId48"/>
  </p:handoutMasterIdLst>
  <p:sldIdLst>
    <p:sldId id="330" r:id="rId15"/>
    <p:sldId id="435" r:id="rId16"/>
    <p:sldId id="374" r:id="rId17"/>
    <p:sldId id="375" r:id="rId18"/>
    <p:sldId id="436" r:id="rId19"/>
    <p:sldId id="376" r:id="rId20"/>
    <p:sldId id="377" r:id="rId21"/>
    <p:sldId id="378" r:id="rId22"/>
    <p:sldId id="432" r:id="rId23"/>
    <p:sldId id="379" r:id="rId24"/>
    <p:sldId id="380" r:id="rId25"/>
    <p:sldId id="381" r:id="rId26"/>
    <p:sldId id="397" r:id="rId27"/>
    <p:sldId id="434" r:id="rId28"/>
    <p:sldId id="382" r:id="rId29"/>
    <p:sldId id="383" r:id="rId30"/>
    <p:sldId id="437" r:id="rId31"/>
    <p:sldId id="384" r:id="rId32"/>
    <p:sldId id="429" r:id="rId33"/>
    <p:sldId id="430" r:id="rId34"/>
    <p:sldId id="385" r:id="rId35"/>
    <p:sldId id="431" r:id="rId36"/>
    <p:sldId id="386" r:id="rId37"/>
    <p:sldId id="387" r:id="rId38"/>
    <p:sldId id="428" r:id="rId39"/>
    <p:sldId id="389" r:id="rId40"/>
    <p:sldId id="391" r:id="rId41"/>
    <p:sldId id="392" r:id="rId42"/>
    <p:sldId id="390" r:id="rId43"/>
    <p:sldId id="393" r:id="rId44"/>
    <p:sldId id="394" r:id="rId45"/>
    <p:sldId id="396" r:id="rId46"/>
  </p:sldIdLst>
  <p:sldSz cx="9144000" cy="6858000" type="screen4x3"/>
  <p:notesSz cx="6797675" cy="992822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B35"/>
    <a:srgbClr val="AFC828"/>
    <a:srgbClr val="EFA720"/>
    <a:srgbClr val="008C99"/>
    <a:srgbClr val="CD0032"/>
    <a:srgbClr val="DE6222"/>
    <a:srgbClr val="4B384C"/>
    <a:srgbClr val="221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67130" autoAdjust="0"/>
  </p:normalViewPr>
  <p:slideViewPr>
    <p:cSldViewPr snapToGrid="0" snapToObjects="1">
      <p:cViewPr varScale="1">
        <p:scale>
          <a:sx n="76" d="100"/>
          <a:sy n="76" d="100"/>
        </p:scale>
        <p:origin x="267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9" Type="http://schemas.openxmlformats.org/officeDocument/2006/relationships/slide" Target="slides/slide15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slide" Target="slides/slide3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handoutMaster" Target="handoutMasters/handoutMaster1.xml"/><Relationship Id="rId8" Type="http://schemas.openxmlformats.org/officeDocument/2006/relationships/slideMaster" Target="slideMasters/slideMaster5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slide" Target="slides/slide32.xml"/><Relationship Id="rId20" Type="http://schemas.openxmlformats.org/officeDocument/2006/relationships/slide" Target="slides/slide6.xml"/><Relationship Id="rId41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B4126DF-2E4A-453D-BFC3-99A9C64BD31E}" type="datetimeFigureOut">
              <a:rPr lang="en-GB" altLang="en-US"/>
              <a:pPr>
                <a:defRPr/>
              </a:pPr>
              <a:t>21/10/2020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3814E1-46C4-405C-89F3-40C551B18A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8352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5EB7E-70CB-4A86-B5D0-5C071CD864AD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EFAB8-5BFD-43C4-ADF5-8CABB9D58C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64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EFAB8-5BFD-43C4-ADF5-8CABB9D58C1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997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EFAB8-5BFD-43C4-ADF5-8CABB9D58C1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816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EFAB8-5BFD-43C4-ADF5-8CABB9D58C1C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79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EFAB8-5BFD-43C4-ADF5-8CABB9D58C1C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928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EFAB8-5BFD-43C4-ADF5-8CABB9D58C1C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280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8EFAB8-5BFD-43C4-ADF5-8CABB9D58C1C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6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63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32329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056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8441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70323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DC62BF2D-B0DD-47EB-A9DB-F43F4085B0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655920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13DE53A-E02B-46BC-953B-F1A21C6B62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340005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FCC5267-BB31-456E-B8B4-12AD9F31AD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75373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1296AEC-2A4C-4F66-ADFD-DA76CFAE5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65694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52720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844018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319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074608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15971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A42A9BBF-E8EF-4412-A6B8-1E6E241E18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330736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4639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3176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69056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4EE2192-B278-459C-AE0E-45DEEDCAF0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156613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02009E1-A4A9-4536-A5F2-F1B2640BFF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23507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D7018CC-7A85-448C-99E6-8755566D31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78233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8CA4416-9177-449A-8A60-22AC097B9B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775567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703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SmartArt graphic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400260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82961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84799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97868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Helvetica" panose="020B0604020202020204" pitchFamily="34" charset="0"/>
              </a:defRPr>
            </a:lvl1pPr>
          </a:lstStyle>
          <a:p>
            <a:fld id="{CDE1F237-C638-42E6-A16F-609762C02C1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8937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4427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3031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F98AB4-D51F-4D82-AB7F-D8C28B8F324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03501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CC8DDD-A44B-4A92-B142-760B8342B2F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66368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7B8CDA1-A6C9-499F-9502-750D24B9908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06968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51363A3-FC56-4DAC-8ACA-6D9DD45E6A8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48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6828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025512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47587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54114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207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55ADF864-B8AC-4DC4-8A1F-253F9DA97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7910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56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25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7330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FFEFA7E-C736-4F54-A58C-B9E919157A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96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B62D1B4-6706-4F92-B21A-7E9DC24730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79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9A7FA680-BE57-40AD-BFF3-F29CEDFFBF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874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7DF67F9-B2D0-48E7-9267-A5844082B7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9751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67016D1-1DD1-4D59-B000-8C76D63CC8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38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107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2588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994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4960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12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15B5ACB4-1777-4BA0-BE29-0E0B1F0A1D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75490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11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2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454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B8F94AE-A8C9-4B82-96F1-ACEB83A7B2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93103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3991F9F-452D-4F27-84F1-3DFD5F4EA4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0379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B613AA1-422B-4061-B08B-614333E6B7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87559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BA95F67-1DD8-4BF8-824B-244E3E0498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46319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03969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7851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3460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2729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020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BCB3B852-7F02-4510-AA6A-85CFA9F39C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83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621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233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1492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98CB7DD-7710-407B-9A4B-A61BB4E992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00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0D23616-3B14-4EB7-9167-CB42EAF74A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30181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1F4B0563-1ED2-4322-BCC4-EDDF39671B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6420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31A37EA-60BA-4EE0-84A9-DAB63846F9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11243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71499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25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25665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5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9931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434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0F2D6849-7E0A-4E32-AC0D-C7C2B24D65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70039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285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925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1030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8FA4E82-9AD7-4FD1-A997-97B09DE38D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41792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272B47A-0AE5-425E-9FD2-E7B9B83324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90490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3B4C554-5482-43FD-87A5-58191C302E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87545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A84B1B4-F558-4D71-89B5-2BBC033172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1428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014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8E2FC93-F428-4719-B59F-A58B5F9DEF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82524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54303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0715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284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88B83B58-8768-4E93-8893-454701D909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4454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0865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998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56183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FB50466B-D41A-4034-82A6-D96A6EC984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07611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CDBE2FE-A5FE-4F07-B6D9-DCB1FB29FB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037683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149C352-BA7E-405D-A4DB-AEC19ECB3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054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D0AC2400-33A9-4EA3-836B-BFD9E43685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186561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625EC6D-00CC-4420-8606-90E154CEA2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3249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348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08153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33373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02523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BD4A8CD4-6428-41C3-B276-B731247F9B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5119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445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3275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0801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799EC64-6A92-43BB-9805-42BCE3F77B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032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341598E-E7F6-4BEF-9BBA-469412A48E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304607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1F8B16C-97F5-4F93-8E22-774AE80AE5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09149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7BE3717-52CB-49B5-9F28-FB2BBD79BF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8790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D6C6BA2-F90A-4D78-B1B8-1E0B9CADAC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440844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59823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813699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30975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4205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E35B8BA7-B1DD-4788-B7EE-374187860B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00439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4510"/>
            <a:ext cx="8229600" cy="600455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6386"/>
            <a:ext cx="4038600" cy="435411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Helvetica"/>
                <a:cs typeface="Helvetica"/>
              </a:defRPr>
            </a:lvl1pPr>
            <a:lvl2pPr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5068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4136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74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EDEA38E-EE0D-4440-B7F0-F102616453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68822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31737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8524"/>
            <a:ext cx="3008313" cy="9165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88524"/>
            <a:ext cx="5111750" cy="47376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71917"/>
            <a:ext cx="3008313" cy="3554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431A74F-FC59-4C4F-8A83-BD740F71F8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130664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941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2358480"/>
            <a:ext cx="5486400" cy="3813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9800" y="2057400"/>
            <a:ext cx="2945429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4D78728A-CB34-4EB9-A756-B72F2C370B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066133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4260570-AA35-47B1-84AE-4998CE7E7C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64929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6075"/>
            <a:ext cx="2057400" cy="4600088"/>
          </a:xfrm>
          <a:prstGeom prst="rect">
            <a:avLst/>
          </a:prstGeo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6075"/>
            <a:ext cx="6019800" cy="4600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F0A83AB-4F6F-4D74-9A73-3B01D872C1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365778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88160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8408458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 sz="2800"/>
            </a:lvl1pPr>
            <a:lvl2pPr>
              <a:defRPr sz="2000"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16181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6075" y="1697038"/>
            <a:ext cx="3344863" cy="46736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/>
              <a:buNone/>
              <a:tabLst>
                <a:tab pos="263525" algn="l"/>
              </a:tabLst>
              <a:defRPr/>
            </a:lvl1pPr>
            <a:lvl2pPr marL="742950" indent="-285750">
              <a:buFont typeface="Wingdings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2"/>
          </p:nvPr>
        </p:nvSpPr>
        <p:spPr>
          <a:xfrm>
            <a:off x="4064000" y="1697038"/>
            <a:ext cx="4622800" cy="4673600"/>
          </a:xfrm>
          <a:prstGeom prst="rect">
            <a:avLst/>
          </a:prstGeom>
        </p:spPr>
        <p:txBody>
          <a:bodyPr vert="horz"/>
          <a:lstStyle>
            <a:lvl1pPr>
              <a:defRPr sz="20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46075" y="6440488"/>
            <a:ext cx="4028369" cy="314031"/>
          </a:xfrm>
          <a:prstGeom prst="rect">
            <a:avLst/>
          </a:prstGeom>
        </p:spPr>
        <p:txBody>
          <a:bodyPr vert="horz" wrap="none">
            <a:normAutofit/>
          </a:bodyPr>
          <a:lstStyle>
            <a:lvl1pPr marL="0" indent="0">
              <a:buNone/>
              <a:defRPr sz="1300" b="0" i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5807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6345"/>
            <a:ext cx="7772400" cy="84702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27700"/>
            <a:ext cx="7772400" cy="72404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5E565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5727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0105"/>
            <a:ext cx="8229600" cy="894717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Helvetica"/>
                <a:cs typeface="Helvetica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5276"/>
            <a:ext cx="8229600" cy="350088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MS PGothic" charset="0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8488" y="6356350"/>
            <a:ext cx="7778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DF3A280D-B534-4C9E-B9FB-7282A41932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58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5A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415" r:id="rId2"/>
    <p:sldLayoutId id="2147484345" r:id="rId3"/>
    <p:sldLayoutId id="2147484346" r:id="rId4"/>
    <p:sldLayoutId id="2147484347" r:id="rId5"/>
    <p:sldLayoutId id="2147484416" r:id="rId6"/>
    <p:sldLayoutId id="2147484417" r:id="rId7"/>
    <p:sldLayoutId id="2147484418" r:id="rId8"/>
    <p:sldLayoutId id="2147484419" r:id="rId9"/>
    <p:sldLayoutId id="2147484348" r:id="rId10"/>
    <p:sldLayoutId id="2147484349" r:id="rId11"/>
    <p:sldLayoutId id="2147484350" r:id="rId1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8CB87">
            <a:alpha val="9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60" r:id="rId2"/>
    <p:sldLayoutId id="2147484409" r:id="rId3"/>
    <p:sldLayoutId id="2147484410" r:id="rId4"/>
    <p:sldLayoutId id="2147484411" r:id="rId5"/>
    <p:sldLayoutId id="2147484461" r:id="rId6"/>
    <p:sldLayoutId id="2147484462" r:id="rId7"/>
    <p:sldLayoutId id="2147484463" r:id="rId8"/>
    <p:sldLayoutId id="2147484464" r:id="rId9"/>
    <p:sldLayoutId id="2147484412" r:id="rId10"/>
    <p:sldLayoutId id="2147484413" r:id="rId11"/>
    <p:sldLayoutId id="2147484414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5A5C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27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67" r:id="rId2"/>
    <p:sldLayoutId id="2147484468" r:id="rId3"/>
    <p:sldLayoutId id="2147484469" r:id="rId4"/>
    <p:sldLayoutId id="2147484470" r:id="rId5"/>
    <p:sldLayoutId id="2147484471" r:id="rId6"/>
    <p:sldLayoutId id="2147484472" r:id="rId7"/>
    <p:sldLayoutId id="2147484473" r:id="rId8"/>
    <p:sldLayoutId id="2147484474" r:id="rId9"/>
    <p:sldLayoutId id="2147484475" r:id="rId10"/>
    <p:sldLayoutId id="2147484476" r:id="rId11"/>
    <p:sldLayoutId id="2147484477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FD4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IoE_286_landscape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1" r:id="rId1"/>
    <p:sldLayoutId id="2147484420" r:id="rId2"/>
    <p:sldLayoutId id="2147484352" r:id="rId3"/>
    <p:sldLayoutId id="2147484353" r:id="rId4"/>
    <p:sldLayoutId id="2147484354" r:id="rId5"/>
    <p:sldLayoutId id="2147484421" r:id="rId6"/>
    <p:sldLayoutId id="2147484422" r:id="rId7"/>
    <p:sldLayoutId id="2147484423" r:id="rId8"/>
    <p:sldLayoutId id="2147484424" r:id="rId9"/>
    <p:sldLayoutId id="2147484355" r:id="rId10"/>
    <p:sldLayoutId id="2147484356" r:id="rId11"/>
    <p:sldLayoutId id="2147484357" r:id="rId12"/>
    <p:sldLayoutId id="2147484358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C99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425" r:id="rId2"/>
    <p:sldLayoutId id="2147484360" r:id="rId3"/>
    <p:sldLayoutId id="2147484361" r:id="rId4"/>
    <p:sldLayoutId id="2147484426" r:id="rId5"/>
    <p:sldLayoutId id="2147484427" r:id="rId6"/>
    <p:sldLayoutId id="2147484428" r:id="rId7"/>
    <p:sldLayoutId id="2147484429" r:id="rId8"/>
    <p:sldLayoutId id="2147484362" r:id="rId9"/>
    <p:sldLayoutId id="2147484363" r:id="rId10"/>
    <p:sldLayoutId id="2147484364" r:id="rId11"/>
    <p:sldLayoutId id="2147484365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5A5C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430" r:id="rId2"/>
    <p:sldLayoutId id="2147484367" r:id="rId3"/>
    <p:sldLayoutId id="2147484368" r:id="rId4"/>
    <p:sldLayoutId id="2147484431" r:id="rId5"/>
    <p:sldLayoutId id="2147484432" r:id="rId6"/>
    <p:sldLayoutId id="2147484433" r:id="rId7"/>
    <p:sldLayoutId id="2147484434" r:id="rId8"/>
    <p:sldLayoutId id="2147484369" r:id="rId9"/>
    <p:sldLayoutId id="2147484370" r:id="rId10"/>
    <p:sldLayoutId id="2147484371" r:id="rId11"/>
    <p:sldLayoutId id="2147484372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FA720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435" r:id="rId2"/>
    <p:sldLayoutId id="2147484374" r:id="rId3"/>
    <p:sldLayoutId id="2147484375" r:id="rId4"/>
    <p:sldLayoutId id="2147484376" r:id="rId5"/>
    <p:sldLayoutId id="2147484436" r:id="rId6"/>
    <p:sldLayoutId id="2147484437" r:id="rId7"/>
    <p:sldLayoutId id="2147484438" r:id="rId8"/>
    <p:sldLayoutId id="2147484439" r:id="rId9"/>
    <p:sldLayoutId id="2147484377" r:id="rId10"/>
    <p:sldLayoutId id="2147484378" r:id="rId11"/>
    <p:sldLayoutId id="2147484379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E622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440" r:id="rId2"/>
    <p:sldLayoutId id="2147484381" r:id="rId3"/>
    <p:sldLayoutId id="2147484382" r:id="rId4"/>
    <p:sldLayoutId id="2147484383" r:id="rId5"/>
    <p:sldLayoutId id="2147484441" r:id="rId6"/>
    <p:sldLayoutId id="2147484442" r:id="rId7"/>
    <p:sldLayoutId id="2147484443" r:id="rId8"/>
    <p:sldLayoutId id="2147484444" r:id="rId9"/>
    <p:sldLayoutId id="2147484384" r:id="rId10"/>
    <p:sldLayoutId id="2147484385" r:id="rId11"/>
    <p:sldLayoutId id="2147484386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D003F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445" r:id="rId2"/>
    <p:sldLayoutId id="2147484388" r:id="rId3"/>
    <p:sldLayoutId id="2147484389" r:id="rId4"/>
    <p:sldLayoutId id="2147484390" r:id="rId5"/>
    <p:sldLayoutId id="2147484446" r:id="rId6"/>
    <p:sldLayoutId id="2147484447" r:id="rId7"/>
    <p:sldLayoutId id="2147484448" r:id="rId8"/>
    <p:sldLayoutId id="2147484449" r:id="rId9"/>
    <p:sldLayoutId id="2147484391" r:id="rId10"/>
    <p:sldLayoutId id="2147484392" r:id="rId11"/>
    <p:sldLayoutId id="2147484393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597A3">
            <a:alpha val="9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4" r:id="rId1"/>
    <p:sldLayoutId id="2147484450" r:id="rId2"/>
    <p:sldLayoutId id="2147484395" r:id="rId3"/>
    <p:sldLayoutId id="2147484396" r:id="rId4"/>
    <p:sldLayoutId id="2147484397" r:id="rId5"/>
    <p:sldLayoutId id="2147484451" r:id="rId6"/>
    <p:sldLayoutId id="2147484452" r:id="rId7"/>
    <p:sldLayoutId id="2147484453" r:id="rId8"/>
    <p:sldLayoutId id="2147484454" r:id="rId9"/>
    <p:sldLayoutId id="2147484398" r:id="rId10"/>
    <p:sldLayoutId id="2147484399" r:id="rId11"/>
    <p:sldLayoutId id="2147484400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D7BC">
            <a:alpha val="9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IoE_286_landscap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1" r:id="rId1"/>
    <p:sldLayoutId id="2147484455" r:id="rId2"/>
    <p:sldLayoutId id="2147484402" r:id="rId3"/>
    <p:sldLayoutId id="2147484403" r:id="rId4"/>
    <p:sldLayoutId id="2147484404" r:id="rId5"/>
    <p:sldLayoutId id="2147484456" r:id="rId6"/>
    <p:sldLayoutId id="2147484457" r:id="rId7"/>
    <p:sldLayoutId id="2147484458" r:id="rId8"/>
    <p:sldLayoutId id="2147484459" r:id="rId9"/>
    <p:sldLayoutId id="2147484405" r:id="rId10"/>
    <p:sldLayoutId id="2147484406" r:id="rId11"/>
    <p:sldLayoutId id="2147484407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6074" y="1725605"/>
            <a:ext cx="8580949" cy="4673600"/>
          </a:xfrm>
        </p:spPr>
        <p:txBody>
          <a:bodyPr/>
          <a:lstStyle/>
          <a:p>
            <a:pPr lvl="0" algn="ctr" defTabSz="914400" eaLnBrk="1" fontAlgn="t" hangingPunct="1">
              <a:spcBef>
                <a:spcPct val="0"/>
              </a:spcBef>
              <a:spcAft>
                <a:spcPts val="0"/>
              </a:spcAft>
              <a:tabLst/>
            </a:pPr>
            <a:r>
              <a:rPr lang="en-GB" sz="4000" dirty="0">
                <a:solidFill>
                  <a:srgbClr val="FF0000"/>
                </a:solidFill>
              </a:rPr>
              <a:t>Languages of evaluation: </a:t>
            </a:r>
          </a:p>
          <a:p>
            <a:pPr lvl="0" algn="ctr" defTabSz="914400" eaLnBrk="1" fontAlgn="t" hangingPunct="1">
              <a:spcBef>
                <a:spcPct val="0"/>
              </a:spcBef>
              <a:spcAft>
                <a:spcPts val="0"/>
              </a:spcAft>
              <a:tabLst/>
            </a:pPr>
            <a:r>
              <a:rPr lang="en-GB" sz="4000" dirty="0">
                <a:solidFill>
                  <a:srgbClr val="FF0000"/>
                </a:solidFill>
              </a:rPr>
              <a:t>beyond performance management to participatory research</a:t>
            </a:r>
          </a:p>
          <a:p>
            <a:pPr lvl="0" algn="ctr" defTabSz="914400" eaLnBrk="1" fontAlgn="t" hangingPunct="1">
              <a:spcBef>
                <a:spcPct val="0"/>
              </a:spcBef>
              <a:spcAft>
                <a:spcPts val="0"/>
              </a:spcAft>
              <a:tabLst/>
            </a:pPr>
            <a:endParaRPr lang="en-US" dirty="0"/>
          </a:p>
          <a:p>
            <a:pPr lvl="0" algn="ctr" defTabSz="914400" eaLnBrk="1" fontAlgn="t" hangingPunct="1">
              <a:spcBef>
                <a:spcPct val="0"/>
              </a:spcBef>
              <a:spcAft>
                <a:spcPts val="0"/>
              </a:spcAft>
              <a:tabLst/>
            </a:pPr>
            <a:r>
              <a:rPr lang="en-US" dirty="0"/>
              <a:t>Peter Moss</a:t>
            </a:r>
          </a:p>
          <a:p>
            <a:pPr lvl="0" algn="ctr" defTabSz="914400" eaLnBrk="1" fontAlgn="t" hangingPunct="1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lang="en-US" dirty="0"/>
              <a:t>UCL Institute of Education University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989807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20E89C-8170-42BB-AC40-659AEF3972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075" y="1455738"/>
            <a:ext cx="8408458" cy="4673600"/>
          </a:xfrm>
        </p:spPr>
        <p:txBody>
          <a:bodyPr/>
          <a:lstStyle/>
          <a:p>
            <a:pPr algn="ctr"/>
            <a:r>
              <a:rPr lang="en-GB" sz="3200" dirty="0"/>
              <a:t>‘</a:t>
            </a:r>
            <a:r>
              <a:rPr lang="en-GB" sz="3200" dirty="0">
                <a:solidFill>
                  <a:srgbClr val="FF0000"/>
                </a:solidFill>
              </a:rPr>
              <a:t>Evaluation of the Reggio Approach to Early Education’</a:t>
            </a:r>
          </a:p>
          <a:p>
            <a:r>
              <a:rPr lang="en-GB" dirty="0"/>
              <a:t>‘</a:t>
            </a:r>
            <a:r>
              <a:rPr lang="en-GB" sz="2400" i="1" dirty="0"/>
              <a:t>We evaluate the Reggio Approach using non-experimental data on individuals from the cities of Reggio Emilia, Parma and Padova belonging to one of five age cohorts: ages 50, 40, 30, 18, and 6 as of 2012. The </a:t>
            </a:r>
            <a:r>
              <a:rPr lang="en-GB" sz="2400" i="1" dirty="0">
                <a:solidFill>
                  <a:srgbClr val="FF0000"/>
                </a:solidFill>
              </a:rPr>
              <a:t>treated</a:t>
            </a:r>
            <a:r>
              <a:rPr lang="en-GB" sz="2400" i="1" dirty="0"/>
              <a:t> were </a:t>
            </a:r>
            <a:r>
              <a:rPr lang="en-GB" sz="2400" i="1" dirty="0">
                <a:solidFill>
                  <a:srgbClr val="FF0000"/>
                </a:solidFill>
              </a:rPr>
              <a:t>exposed</a:t>
            </a:r>
            <a:r>
              <a:rPr lang="en-GB" sz="2400" i="1" dirty="0"/>
              <a:t> to municipally offered infant-toddler (ages 0-3) and preschool (ages 3-6) </a:t>
            </a:r>
            <a:r>
              <a:rPr lang="en-GB" sz="2400" i="1" dirty="0">
                <a:solidFill>
                  <a:srgbClr val="FF0000"/>
                </a:solidFill>
              </a:rPr>
              <a:t>programs</a:t>
            </a:r>
            <a:r>
              <a:rPr lang="en-GB" sz="2400" i="1" dirty="0"/>
              <a:t>. The control group either did not receive formal </a:t>
            </a:r>
            <a:r>
              <a:rPr lang="en-GB" sz="2400" i="1" dirty="0">
                <a:solidFill>
                  <a:srgbClr val="FF0000"/>
                </a:solidFill>
              </a:rPr>
              <a:t>childcare</a:t>
            </a:r>
            <a:r>
              <a:rPr lang="en-GB" sz="2400" i="1" dirty="0"/>
              <a:t> or were exposed to programs offered by the state or religious systems</a:t>
            </a:r>
            <a:r>
              <a:rPr lang="en-GB" sz="2400" dirty="0"/>
              <a:t>… </a:t>
            </a: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EF28D-A612-490F-939E-09CD3C350B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55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5C5FF9-9040-4822-B255-F278B8E043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dirty="0"/>
              <a:t>…</a:t>
            </a:r>
            <a:r>
              <a:rPr lang="en-GB" sz="2400" i="1" dirty="0"/>
              <a:t>Relative to not receiving formal care, the Reggio Approach significantly boosts </a:t>
            </a:r>
            <a:r>
              <a:rPr lang="en-GB" sz="2400" i="1" dirty="0">
                <a:solidFill>
                  <a:srgbClr val="FF0000"/>
                </a:solidFill>
              </a:rPr>
              <a:t>outcomes</a:t>
            </a:r>
            <a:r>
              <a:rPr lang="en-GB" sz="2400" i="1" dirty="0"/>
              <a:t> related to employment, socio-emotional skills, high school graduation, election participation, and obesity. Comparisons with individuals </a:t>
            </a:r>
            <a:r>
              <a:rPr lang="en-GB" sz="2400" i="1" dirty="0">
                <a:solidFill>
                  <a:srgbClr val="FF0000"/>
                </a:solidFill>
              </a:rPr>
              <a:t>exposed to alternative forms of childcare </a:t>
            </a:r>
            <a:r>
              <a:rPr lang="en-GB" sz="2400" i="1" dirty="0"/>
              <a:t>do not yield strong patterns of positive and </a:t>
            </a:r>
            <a:r>
              <a:rPr lang="en-GB" sz="2400" i="1" dirty="0">
                <a:solidFill>
                  <a:srgbClr val="FF0000"/>
                </a:solidFill>
              </a:rPr>
              <a:t>significant effects</a:t>
            </a:r>
            <a:r>
              <a:rPr lang="en-GB" sz="2400" i="1" dirty="0"/>
              <a:t>. This suggests that differences between the Reggio Approach and other alternatives are not sufficiently large to result in </a:t>
            </a:r>
            <a:r>
              <a:rPr lang="en-GB" sz="2400" i="1" dirty="0">
                <a:solidFill>
                  <a:srgbClr val="FF0000"/>
                </a:solidFill>
              </a:rPr>
              <a:t>significant differences in outcomes</a:t>
            </a:r>
            <a:r>
              <a:rPr lang="en-GB" sz="2400" i="1" dirty="0"/>
              <a:t>…</a:t>
            </a:r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A213A-FB04-4138-AF06-11ADA16005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990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A7117F-3753-464A-A1B2-69450FE810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771" y="14557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Why this language is problematic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Ignores complexity, context and problems of replicability</a:t>
            </a:r>
          </a:p>
          <a:p>
            <a:pPr marL="857250" lvl="2" indent="0">
              <a:buNone/>
            </a:pPr>
            <a:r>
              <a:rPr lang="en-GB" dirty="0"/>
              <a:t>‘</a:t>
            </a:r>
            <a:r>
              <a:rPr lang="en-GB" i="1" dirty="0"/>
              <a:t>Social interventions are complex, active systems thrust into [other] complex, active systems and are never implemented the same way twice</a:t>
            </a:r>
            <a:r>
              <a:rPr lang="en-GB" dirty="0"/>
              <a:t>’ </a:t>
            </a:r>
            <a:r>
              <a:rPr lang="en-GB" sz="2000" dirty="0"/>
              <a:t>(Pawson, 2006)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Ignores subjectivity (assumes objectivity), positionality (including paradigm), need for judgment (evidence needs interpretation)</a:t>
            </a:r>
          </a:p>
          <a:p>
            <a:pPr marL="857250" lvl="2" indent="0">
              <a:buNone/>
            </a:pPr>
            <a:r>
              <a:rPr lang="en-GB" dirty="0"/>
              <a:t>‘</a:t>
            </a:r>
            <a:r>
              <a:rPr lang="en-GB" i="1" dirty="0"/>
              <a:t>[It] presume that evaluations can be directly deduced from descriptive statements, [which is to confuse] statements of fact with statements of value</a:t>
            </a:r>
            <a:r>
              <a:rPr lang="en-GB" sz="2000" i="1" dirty="0"/>
              <a:t>’</a:t>
            </a:r>
            <a:r>
              <a:rPr lang="en-GB" sz="2000" dirty="0"/>
              <a:t> (Readings, 1996)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4010D-0C82-40F1-877B-9834124DB3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91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FFFA862-45DF-4F16-8211-444592A8A0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771" y="15192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Why this language is problematic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Exercise in management (for control) not participatory democracy (for transparency, deliberation, responsibility)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Produces reductive and simplistic results </a:t>
            </a:r>
          </a:p>
          <a:p>
            <a:pPr lvl="1" indent="0">
              <a:buNone/>
            </a:pPr>
            <a:r>
              <a:rPr lang="en-GB" sz="2400" dirty="0"/>
              <a:t>‘</a:t>
            </a:r>
            <a:r>
              <a:rPr lang="en-GB" sz="2400" i="1" dirty="0"/>
              <a:t>[Anglo-Saxon </a:t>
            </a:r>
            <a:r>
              <a:rPr lang="en-GB" sz="2400" i="1" dirty="0" err="1"/>
              <a:t>testology</a:t>
            </a:r>
            <a:r>
              <a:rPr lang="en-GB" sz="2400" i="1" dirty="0"/>
              <a:t> is a] </a:t>
            </a:r>
            <a:r>
              <a:rPr lang="en-GB" sz="2400" i="1" dirty="0">
                <a:solidFill>
                  <a:srgbClr val="FF0000"/>
                </a:solidFill>
              </a:rPr>
              <a:t>ridiculous simplification </a:t>
            </a:r>
            <a:r>
              <a:rPr lang="en-GB" sz="2400" i="1" dirty="0"/>
              <a:t>of knowledge, and a </a:t>
            </a:r>
            <a:r>
              <a:rPr lang="en-GB" sz="2400" i="1" dirty="0">
                <a:solidFill>
                  <a:srgbClr val="FF0000"/>
                </a:solidFill>
              </a:rPr>
              <a:t>robbing of meaning </a:t>
            </a:r>
            <a:r>
              <a:rPr lang="en-GB" sz="2400" i="1" dirty="0"/>
              <a:t>from individual histories’ </a:t>
            </a:r>
            <a:r>
              <a:rPr lang="en-GB" dirty="0"/>
              <a:t>(Malaguzzi, 1990)</a:t>
            </a:r>
          </a:p>
          <a:p>
            <a:pPr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DB591-3D91-43BC-98A3-9360E9D445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59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0DFE41-FA6F-4584-B701-437C4E8639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Why this language is problematic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Fails to answer the ‘</a:t>
            </a:r>
            <a:r>
              <a:rPr lang="en-GB" sz="2400" dirty="0">
                <a:solidFill>
                  <a:srgbClr val="FF0000"/>
                </a:solidFill>
              </a:rPr>
              <a:t>Reggio Emilia question</a:t>
            </a:r>
            <a:r>
              <a:rPr lang="en-GB" sz="2400" dirty="0"/>
              <a:t>’</a:t>
            </a:r>
          </a:p>
          <a:p>
            <a:pPr marL="792000" lvl="2" indent="-342900"/>
            <a:r>
              <a:rPr lang="en-GB" dirty="0"/>
              <a:t>What language of evaluation is </a:t>
            </a:r>
            <a:r>
              <a:rPr lang="en-GB" dirty="0">
                <a:solidFill>
                  <a:srgbClr val="FF0000"/>
                </a:solidFill>
              </a:rPr>
              <a:t>commensurate</a:t>
            </a:r>
            <a:r>
              <a:rPr lang="en-GB" dirty="0"/>
              <a:t> with the ontological, epistemological, philosophical, political and ethical positions adopted by Reggio Emilia in its early childhood education? </a:t>
            </a:r>
          </a:p>
          <a:p>
            <a:pPr marL="792000" lvl="2" indent="-342900"/>
            <a:r>
              <a:rPr lang="en-GB" dirty="0"/>
              <a:t>What language can </a:t>
            </a:r>
            <a:r>
              <a:rPr lang="en-GB" dirty="0">
                <a:solidFill>
                  <a:srgbClr val="FF0000"/>
                </a:solidFill>
              </a:rPr>
              <a:t>do justice to the particular pedagogical identity </a:t>
            </a:r>
            <a:r>
              <a:rPr lang="en-GB" dirty="0"/>
              <a:t>of the early childhood education and municipal schools that have evolved over so many years?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D589F-BC7F-4F2A-95D3-F97F96D29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911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F922F2-1E22-4875-98EC-62505F6937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075" y="1468438"/>
            <a:ext cx="8408458" cy="4673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Reggio Emilia has a very particular </a:t>
            </a:r>
            <a:r>
              <a:rPr lang="en-GB" sz="2400" dirty="0">
                <a:solidFill>
                  <a:srgbClr val="FF0000"/>
                </a:solidFill>
              </a:rPr>
              <a:t>pedagogical identity</a:t>
            </a:r>
            <a:r>
              <a:rPr lang="en-GB" sz="2400" dirty="0"/>
              <a:t>, created from: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local context – a local cultural project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political choices, including image of the child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social constructionist epistemology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values of democracy, cooperation, subjectivity, uncertainty, wonder, inter-connectedness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commitment to research and experimentation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Positivistic language of performance management is not commensurate with this identity…it attempts to impose a different identity on RE, making ‘</a:t>
            </a:r>
            <a:r>
              <a:rPr lang="en-GB" sz="2400" dirty="0">
                <a:solidFill>
                  <a:srgbClr val="FF0000"/>
                </a:solidFill>
              </a:rPr>
              <a:t>the Other into the Same</a:t>
            </a:r>
            <a:r>
              <a:rPr lang="en-GB" sz="2400" dirty="0"/>
              <a:t>’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A2957-0F9B-443C-8209-5BEA156EC8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335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99492A-4AFD-42AA-8339-68C8F64890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There are other languages of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We need a ‘language of evaluation’ that:</a:t>
            </a:r>
          </a:p>
          <a:p>
            <a:pPr marL="936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is </a:t>
            </a:r>
            <a:r>
              <a:rPr lang="en-GB" sz="2400" dirty="0">
                <a:solidFill>
                  <a:srgbClr val="FF0000"/>
                </a:solidFill>
              </a:rPr>
              <a:t>commensurate</a:t>
            </a:r>
            <a:r>
              <a:rPr lang="en-GB" sz="2400" dirty="0"/>
              <a:t> - adopts the same ontological, epistemological, philosophical, political and ethical positions </a:t>
            </a:r>
          </a:p>
          <a:p>
            <a:pPr marL="936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can do</a:t>
            </a:r>
            <a:r>
              <a:rPr lang="en-GB" sz="2400" dirty="0">
                <a:solidFill>
                  <a:srgbClr val="FF0000"/>
                </a:solidFill>
              </a:rPr>
              <a:t> justice </a:t>
            </a:r>
            <a:r>
              <a:rPr lang="en-GB" sz="2400" dirty="0"/>
              <a:t>to Reggio Emilia’s distinct identity</a:t>
            </a:r>
          </a:p>
          <a:p>
            <a:pPr marL="936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evaluates </a:t>
            </a:r>
            <a:r>
              <a:rPr lang="en-GB" sz="2400" dirty="0">
                <a:solidFill>
                  <a:srgbClr val="FF0000"/>
                </a:solidFill>
              </a:rPr>
              <a:t>ethically</a:t>
            </a:r>
            <a:r>
              <a:rPr lang="en-GB" sz="2400" dirty="0"/>
              <a:t>, adopting an ‘ethics of an encounter’ that does not grasp the other and make the Other into the 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AEDC2-2C6B-41E3-A943-C75AD2D38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76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37B3B7-AA28-4B17-94E7-E30A2F8D3B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Many other languages, e.g.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‘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deliberative democratic evaluation’ (House)</a:t>
            </a:r>
            <a:r>
              <a:rPr lang="en-GB" dirty="0"/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‘culturally relevant democratic inquiry’ (Samuels and Ryan)…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‘participatory methods’ (Chambers)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E9CB4-7C9C-471E-A121-721949511F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84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44A173-00C4-4433-BAC7-AEB027D7F0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771" y="13160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Robert Chambers: ‘Can we know better?’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Criticises much current evaluation of development projects for its: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dirty="0">
                <a:solidFill>
                  <a:srgbClr val="FF0000"/>
                </a:solidFill>
              </a:rPr>
              <a:t>Newtonian paradigm</a:t>
            </a:r>
            <a:r>
              <a:rPr lang="en-GB" sz="2400" dirty="0"/>
              <a:t>’: fitting for physical things that are controllable, measurable, predictable, have a linear logic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dirty="0">
                <a:solidFill>
                  <a:srgbClr val="FF0000"/>
                </a:solidFill>
              </a:rPr>
              <a:t>Mechanistic methodologies</a:t>
            </a:r>
            <a:r>
              <a:rPr lang="en-GB" sz="2400" dirty="0"/>
              <a:t>’: checklists, templates, strict protocols and rules…top down, reductionist, dysfunctional, </a:t>
            </a:r>
            <a:r>
              <a:rPr lang="en-GB" sz="2400" dirty="0" err="1"/>
              <a:t>sideline</a:t>
            </a:r>
            <a:r>
              <a:rPr lang="en-GB" sz="2400" dirty="0"/>
              <a:t> alternative ways of learning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Standardization and reductionism</a:t>
            </a:r>
            <a:r>
              <a:rPr lang="en-GB" sz="2400" dirty="0"/>
              <a:t>: constrain, disable, demoralise those who are evaluated</a:t>
            </a:r>
          </a:p>
          <a:p>
            <a:endParaRPr lang="en-GB" sz="2400" dirty="0"/>
          </a:p>
          <a:p>
            <a:endParaRPr lang="en-GB" sz="3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276D3-C479-4D23-8508-F214A5F40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108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FD9385-008B-4782-BA26-996650CCEE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400" dirty="0"/>
              <a:t>‘</a:t>
            </a:r>
            <a:r>
              <a:rPr lang="en-GB" sz="2400" i="1" dirty="0"/>
              <a:t>These [approaches to evaluation all] require some mix of </a:t>
            </a:r>
            <a:r>
              <a:rPr lang="en-GB" sz="2400" i="1" dirty="0" err="1"/>
              <a:t>preset</a:t>
            </a:r>
            <a:r>
              <a:rPr lang="en-GB" sz="2400" i="1" dirty="0"/>
              <a:t> measurable results such as outputs, milestones, targets, outcomes, and impacts…</a:t>
            </a:r>
          </a:p>
          <a:p>
            <a:r>
              <a:rPr lang="en-GB" sz="2400" i="1" dirty="0"/>
              <a:t>They have shaken complacency and made applicants think and question what they propose to do…</a:t>
            </a:r>
          </a:p>
          <a:p>
            <a:r>
              <a:rPr lang="en-GB" sz="2400" i="1" dirty="0">
                <a:solidFill>
                  <a:srgbClr val="FF0000"/>
                </a:solidFill>
              </a:rPr>
              <a:t>But the cumulative impact of this successive tightening of procedures has been disastrous</a:t>
            </a:r>
            <a:r>
              <a:rPr lang="en-GB" sz="2400" i="1" dirty="0"/>
              <a:t>. And the frogs in the gradually heating pot have not recognized, or if recognized, not effectively resisted, the long-term trend’.</a:t>
            </a:r>
            <a:r>
              <a:rPr lang="en-GB" sz="2400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F268E-DDD7-47DA-B246-F0F34B56B4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34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9A8FC6-7E6A-4DD7-9FF2-C3698424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36840" y="1717796"/>
            <a:ext cx="9475104" cy="60533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653B4-B650-40CF-A889-9A76AC5FB8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539E181-DD41-4231-B181-B5DC68E67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017" y="1457533"/>
            <a:ext cx="3565389" cy="529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782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981335-C5F0-40FC-810F-E7D48347E7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i="1" dirty="0"/>
              <a:t>‘To know better in development demands a radical</a:t>
            </a:r>
          </a:p>
          <a:p>
            <a:pPr algn="ctr"/>
            <a:r>
              <a:rPr lang="en-GB" i="1" dirty="0"/>
              <a:t>rethink and alternatives to current trends’</a:t>
            </a: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0CF93-4EBE-4D4E-B7C0-4DED370FC7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669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9F7353-979F-4C55-92A4-A76DA09A1F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771" y="14811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‘participatory methods’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dirty="0">
                <a:solidFill>
                  <a:srgbClr val="FF0000"/>
                </a:solidFill>
              </a:rPr>
              <a:t>Complexity paradigm</a:t>
            </a:r>
            <a:r>
              <a:rPr lang="en-GB" sz="2400" dirty="0"/>
              <a:t>’: fitting for people and processes that are uncontrollable, harder to measure, unpredictable, and with non-linear logic towards emergence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dirty="0">
                <a:solidFill>
                  <a:srgbClr val="FF0000"/>
                </a:solidFill>
              </a:rPr>
              <a:t>Epistemic relativism</a:t>
            </a:r>
            <a:r>
              <a:rPr lang="en-GB" sz="2400" dirty="0"/>
              <a:t>’: recognise many knowledges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Methodological pluralism</a:t>
            </a:r>
            <a:r>
              <a:rPr lang="en-GB" sz="2400" dirty="0"/>
              <a:t>: creativity in adopting, adapting, and combining multiple methodologies and methods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Participation</a:t>
            </a:r>
            <a:r>
              <a:rPr lang="en-GB" sz="2400" dirty="0"/>
              <a:t>: ‘</a:t>
            </a:r>
            <a:r>
              <a:rPr lang="en-GB" sz="2400" i="1" dirty="0"/>
              <a:t>Only people themselves have expert knowledge of the complexities they experience</a:t>
            </a:r>
            <a:r>
              <a:rPr lang="en-GB" sz="2400" dirty="0"/>
              <a:t>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Reflexivity</a:t>
            </a:r>
            <a:r>
              <a:rPr lang="en-GB" sz="2400" dirty="0"/>
              <a:t>: self-critical epistemological awareness reflecting on one’s own behaviour, interactions, framings, categories, and mindset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FBF91-DA03-402A-9534-09871D3D23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710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A627FF-DACA-4AE1-BD0C-CC0D3CF8C4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‘participatory methods’</a:t>
            </a:r>
          </a:p>
          <a:p>
            <a:r>
              <a:rPr lang="en-GB" sz="2400" dirty="0"/>
              <a:t>‘</a:t>
            </a:r>
            <a:r>
              <a:rPr lang="en-GB" sz="2400" i="1" dirty="0"/>
              <a:t>With astonishing speed, the journey has brought us </a:t>
            </a:r>
            <a:r>
              <a:rPr lang="en-GB" sz="2400" i="1" dirty="0">
                <a:solidFill>
                  <a:srgbClr val="FF0000"/>
                </a:solidFill>
              </a:rPr>
              <a:t>new modes of inquiry</a:t>
            </a:r>
            <a:r>
              <a:rPr lang="en-GB" sz="2400" i="1" dirty="0"/>
              <a:t>, most recently with the flowering, proliferation, and spread of participatory methodologies (PMs). With the pluralism and diversity of PMs we are in a new space: with a vastly enhanced repertoire; with a new eclectic creativity; and with a wealth of innovations specific to context and purpose</a:t>
            </a:r>
            <a:r>
              <a:rPr lang="en-GB" sz="2400" dirty="0"/>
              <a:t>’</a:t>
            </a:r>
          </a:p>
          <a:p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ADEFC-D43C-4AF7-B589-4428D3F3B2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77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5AC905-A2B6-42CB-8745-8E80776161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075" y="13795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Reggio Emilia and evaluation of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We need </a:t>
            </a:r>
            <a:r>
              <a:rPr lang="en-GB" sz="2400" dirty="0">
                <a:solidFill>
                  <a:srgbClr val="FF0000"/>
                </a:solidFill>
              </a:rPr>
              <a:t>a language of evaluation that is commensurate with RE’s pedagogical identity</a:t>
            </a:r>
            <a:r>
              <a:rPr lang="en-GB" sz="2400" dirty="0"/>
              <a:t>, e.g.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relates to RE’s context and political choices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adopts a democratic/participatory approach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values subjectivity, uncertainty, multiple perspectives/ knowledges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makes creative use of many methods and sources to produce evidence</a:t>
            </a:r>
          </a:p>
          <a:p>
            <a:pPr marL="756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involves processes of dialogue and co-construction of meaning</a:t>
            </a:r>
          </a:p>
          <a:p>
            <a:r>
              <a:rPr lang="en-GB" sz="24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ED539-3898-4524-A0D7-9B8D19F27E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630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731580-D6E5-4D83-8D9C-FF9DAB687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771" y="14684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‘participatory research’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based on </a:t>
            </a:r>
            <a:r>
              <a:rPr lang="en-GB" sz="2400" dirty="0">
                <a:solidFill>
                  <a:srgbClr val="FF0000"/>
                </a:solidFill>
              </a:rPr>
              <a:t>principles of pedagogical documentation </a:t>
            </a:r>
            <a:r>
              <a:rPr lang="en-GB" sz="2400" dirty="0"/>
              <a:t>applied to evaluate range of diverse processes: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make process </a:t>
            </a:r>
            <a:r>
              <a:rPr lang="en-GB" sz="2400" dirty="0">
                <a:solidFill>
                  <a:srgbClr val="FF0000"/>
                </a:solidFill>
              </a:rPr>
              <a:t>visible</a:t>
            </a:r>
            <a:r>
              <a:rPr lang="en-GB" sz="2400" dirty="0"/>
              <a:t> through multiple forms of documenting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interpretation</a:t>
            </a:r>
            <a:r>
              <a:rPr lang="en-GB" sz="2400" dirty="0"/>
              <a:t> (meaning making) through listening, reflection, dialogue and deliberation 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undertaken in </a:t>
            </a:r>
            <a:r>
              <a:rPr lang="en-GB" sz="2400" dirty="0">
                <a:solidFill>
                  <a:srgbClr val="FF0000"/>
                </a:solidFill>
              </a:rPr>
              <a:t>democratic</a:t>
            </a:r>
            <a:r>
              <a:rPr lang="en-GB" sz="2400" dirty="0"/>
              <a:t> relationship with others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3AAF6-91A4-4B68-B81F-7E30220CE7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730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C4571-EAC6-44AA-A3A7-1C53DCEB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‘participatory research’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928DF-C41A-49B7-AD6A-38A6ABE21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83976"/>
            <a:ext cx="8229600" cy="3500887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Evaluation as </a:t>
            </a:r>
          </a:p>
          <a:p>
            <a:r>
              <a:rPr lang="en-GB" sz="2800" dirty="0">
                <a:solidFill>
                  <a:srgbClr val="FF0000"/>
                </a:solidFill>
              </a:rPr>
              <a:t>collectively researching </a:t>
            </a:r>
            <a:r>
              <a:rPr lang="en-GB" sz="2800" dirty="0"/>
              <a:t>selected processes</a:t>
            </a:r>
          </a:p>
          <a:p>
            <a:r>
              <a:rPr lang="en-GB" sz="2800" dirty="0">
                <a:solidFill>
                  <a:srgbClr val="FF0000"/>
                </a:solidFill>
              </a:rPr>
              <a:t>collective learning </a:t>
            </a:r>
            <a:r>
              <a:rPr lang="en-GB" sz="2800" dirty="0"/>
              <a:t>about complex processes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dirty="0">
                <a:solidFill>
                  <a:srgbClr val="FF0000"/>
                </a:solidFill>
                <a:sym typeface="Wingdings" panose="05000000000000000000" pitchFamily="2" charset="2"/>
              </a:rPr>
              <a:t>collective </a:t>
            </a:r>
            <a:r>
              <a:rPr lang="en-GB" sz="2800" dirty="0">
                <a:solidFill>
                  <a:srgbClr val="FF0000"/>
                </a:solidFill>
              </a:rPr>
              <a:t>judgement of value </a:t>
            </a:r>
            <a:r>
              <a:rPr lang="en-GB" sz="2800" dirty="0"/>
              <a:t>in relation to </a:t>
            </a:r>
            <a:r>
              <a:rPr lang="en-GB" sz="2800" dirty="0">
                <a:solidFill>
                  <a:srgbClr val="FF0000"/>
                </a:solidFill>
              </a:rPr>
              <a:t>political choices </a:t>
            </a:r>
            <a:r>
              <a:rPr lang="en-GB" sz="2800" dirty="0"/>
              <a:t>that have been made 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i="1" dirty="0"/>
              <a:t>“[Pedagogy is] always a </a:t>
            </a:r>
            <a:r>
              <a:rPr lang="en-GB" sz="2800" i="1" dirty="0">
                <a:solidFill>
                  <a:srgbClr val="FF0000"/>
                </a:solidFill>
              </a:rPr>
              <a:t>political discourse </a:t>
            </a:r>
            <a:r>
              <a:rPr lang="en-GB" sz="2800" i="1" dirty="0"/>
              <a:t>whether we know it or not…it clearly means working with </a:t>
            </a:r>
            <a:r>
              <a:rPr lang="en-GB" sz="2800" i="1" dirty="0">
                <a:solidFill>
                  <a:srgbClr val="FF0000"/>
                </a:solidFill>
              </a:rPr>
              <a:t>political choices” </a:t>
            </a:r>
            <a:r>
              <a:rPr lang="en-GB" sz="2000" dirty="0"/>
              <a:t>(Malaguzzi, 1970s)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F67EF-297B-4FA4-85A0-8130CB1E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DF864-B8AC-4DC4-8A1F-253F9DA972EA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540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C02CEE-84DE-4B94-8062-F932C541E1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‘participatory research’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Applicable to different levels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group…school…school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Applicable to many different processes, e.g.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learning…much experience already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democracy (e.g. social management)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inclusion (e.g. children with special rights)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transition (e.g. from </a:t>
            </a:r>
            <a:r>
              <a:rPr lang="en-GB" sz="2400" dirty="0" err="1"/>
              <a:t>preschool</a:t>
            </a:r>
            <a:r>
              <a:rPr lang="en-GB" sz="2400" dirty="0" err="1">
                <a:sym typeface="Wingdings" panose="05000000000000000000" pitchFamily="2" charset="2"/>
              </a:rPr>
              <a:t>elementary</a:t>
            </a:r>
            <a:r>
              <a:rPr lang="en-GB" sz="2400" dirty="0">
                <a:sym typeface="Wingdings" panose="05000000000000000000" pitchFamily="2" charset="2"/>
              </a:rPr>
              <a:t> school)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relation of the municipal school system and the city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731B4-5FF8-4715-AFA7-EC7C0B5BEF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43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A17EFE-75F1-4730-83F8-478F3E6102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‘participatory research’</a:t>
            </a:r>
          </a:p>
          <a:p>
            <a:pPr algn="ctr"/>
            <a:r>
              <a:rPr lang="en-GB" dirty="0"/>
              <a:t>e.g. evaluating social management of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process of election, including who is elected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processes of social management, e.g.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What subjects are included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What happens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What is decided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diverse forms of documentation…including numbers</a:t>
            </a:r>
          </a:p>
          <a:p>
            <a:pPr algn="ctr"/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44E2C-6AD5-4BCE-8965-09ED312AE1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17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DA0303-C88B-4C48-88DF-9E120884D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771" y="1303338"/>
            <a:ext cx="8408458" cy="4673600"/>
          </a:xfrm>
        </p:spPr>
        <p:txBody>
          <a:bodyPr/>
          <a:lstStyle/>
          <a:p>
            <a:r>
              <a:rPr lang="en-GB" sz="2000" dirty="0"/>
              <a:t>‘</a:t>
            </a:r>
            <a:r>
              <a:rPr lang="en-GB" sz="2400" i="1" dirty="0"/>
              <a:t>The issue of social management offers an opportunity for some brief comments on the </a:t>
            </a:r>
            <a:r>
              <a:rPr lang="en-GB" sz="2400" i="1" dirty="0">
                <a:solidFill>
                  <a:srgbClr val="FF0000"/>
                </a:solidFill>
              </a:rPr>
              <a:t>final data from the recently concluded renewal [election] of the </a:t>
            </a:r>
            <a:r>
              <a:rPr lang="en-GB" sz="2400" i="1" dirty="0" err="1">
                <a:solidFill>
                  <a:srgbClr val="FF0000"/>
                </a:solidFill>
              </a:rPr>
              <a:t>Comitati</a:t>
            </a:r>
            <a:r>
              <a:rPr lang="en-GB" sz="2400" i="1" dirty="0">
                <a:solidFill>
                  <a:srgbClr val="FF0000"/>
                </a:solidFill>
              </a:rPr>
              <a:t> di </a:t>
            </a:r>
            <a:r>
              <a:rPr lang="en-GB" sz="2400" i="1" dirty="0" err="1">
                <a:solidFill>
                  <a:srgbClr val="FF0000"/>
                </a:solidFill>
              </a:rPr>
              <a:t>Scuola</a:t>
            </a:r>
            <a:r>
              <a:rPr lang="en-GB" sz="2400" i="1" dirty="0">
                <a:solidFill>
                  <a:srgbClr val="FF0000"/>
                </a:solidFill>
              </a:rPr>
              <a:t> e </a:t>
            </a:r>
            <a:r>
              <a:rPr lang="en-GB" sz="2400" i="1" dirty="0" err="1">
                <a:solidFill>
                  <a:srgbClr val="FF0000"/>
                </a:solidFill>
              </a:rPr>
              <a:t>Città</a:t>
            </a:r>
            <a:r>
              <a:rPr lang="en-GB" sz="2400" i="1" dirty="0"/>
              <a:t>. Renewal took place in 21 meetings (19 in </a:t>
            </a:r>
            <a:r>
              <a:rPr lang="en-GB" sz="2400" i="1" dirty="0" err="1"/>
              <a:t>scuola</a:t>
            </a:r>
            <a:r>
              <a:rPr lang="en-GB" sz="2400" i="1" dirty="0"/>
              <a:t> </a:t>
            </a:r>
            <a:r>
              <a:rPr lang="en-GB" sz="2400" i="1" dirty="0" err="1"/>
              <a:t>dell’infanzia</a:t>
            </a:r>
            <a:r>
              <a:rPr lang="en-GB" sz="2400" i="1" dirty="0"/>
              <a:t> and 2 in </a:t>
            </a:r>
            <a:r>
              <a:rPr lang="en-GB" sz="2400" i="1" dirty="0" err="1"/>
              <a:t>asilo</a:t>
            </a:r>
            <a:r>
              <a:rPr lang="en-GB" sz="2400" i="1" dirty="0"/>
              <a:t> </a:t>
            </a:r>
            <a:r>
              <a:rPr lang="en-GB" sz="2400" i="1" dirty="0" err="1"/>
              <a:t>nido</a:t>
            </a:r>
            <a:r>
              <a:rPr lang="en-GB" sz="2400" i="1" dirty="0"/>
              <a:t>) and more than 3,000 people participated…[It] elected a total of 923 members, and we must underline the exceptional number of men elected in the parent and citizens section (497 men, 324 women)….There are 214 [factory] workers, 57 small artisans, 9 nurses, 242 office workers, 13 technicians, 59 teachers, 30 small business people, 11 representatives, 7 farmers, 9 independent professionals, 61 housewives, 55 students, 3 members of religious orders…</a:t>
            </a:r>
            <a:r>
              <a:rPr lang="en-GB" sz="2400" i="1" dirty="0">
                <a:solidFill>
                  <a:srgbClr val="FF0000"/>
                </a:solidFill>
              </a:rPr>
              <a:t>An analysis and synthesis of this data support some detailed reflections</a:t>
            </a:r>
            <a:r>
              <a:rPr lang="en-GB" sz="2000" i="1" dirty="0">
                <a:solidFill>
                  <a:srgbClr val="FF0000"/>
                </a:solidFill>
              </a:rPr>
              <a:t>’ </a:t>
            </a:r>
            <a:r>
              <a:rPr lang="en-GB" sz="2000" dirty="0"/>
              <a:t>(Malaguzzi, 1975)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788FC-2C4C-4131-997A-7273FC5046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4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374974-F819-4A0E-91F0-75A1F5B2E9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Language of ‘participatory research’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Model of ‘</a:t>
            </a:r>
            <a:r>
              <a:rPr lang="en-GB" sz="2400" dirty="0">
                <a:solidFill>
                  <a:srgbClr val="FF0000"/>
                </a:solidFill>
              </a:rPr>
              <a:t>citizen jury</a:t>
            </a:r>
            <a:r>
              <a:rPr lang="en-GB" sz="2400" dirty="0"/>
              <a:t>’ might be interesting concept: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 </a:t>
            </a:r>
          </a:p>
          <a:p>
            <a:pPr marL="576000" lvl="2" indent="0">
              <a:buNone/>
            </a:pPr>
            <a:r>
              <a:rPr lang="en-GB" i="1" dirty="0"/>
              <a:t>‘a small group of randomly selected </a:t>
            </a:r>
            <a:r>
              <a:rPr lang="en-GB" b="1" i="1" dirty="0"/>
              <a:t>citizens</a:t>
            </a:r>
            <a:r>
              <a:rPr lang="en-GB" i="1" dirty="0"/>
              <a:t>, representative of the area, that come together to reach a </a:t>
            </a:r>
            <a:r>
              <a:rPr lang="en-GB" i="1" dirty="0">
                <a:solidFill>
                  <a:srgbClr val="FF0000"/>
                </a:solidFill>
              </a:rPr>
              <a:t>collective</a:t>
            </a:r>
            <a:r>
              <a:rPr lang="en-GB" i="1" dirty="0"/>
              <a:t> decision or recommendation on a policy issue [or evaluated process] through… </a:t>
            </a:r>
            <a:r>
              <a:rPr lang="en-GB" i="1" dirty="0">
                <a:solidFill>
                  <a:srgbClr val="FF0000"/>
                </a:solidFill>
              </a:rPr>
              <a:t>deliberative</a:t>
            </a:r>
            <a:r>
              <a:rPr lang="en-GB" i="1" dirty="0"/>
              <a:t> processes, which emphasise the importance of deliberation and making collective decisions. Inherent to these processes is the provision of a </a:t>
            </a:r>
            <a:r>
              <a:rPr lang="en-GB" i="1" dirty="0">
                <a:solidFill>
                  <a:srgbClr val="FF0000"/>
                </a:solidFill>
              </a:rPr>
              <a:t>range of perspectives and information</a:t>
            </a:r>
            <a:r>
              <a:rPr lang="en-GB" i="1" dirty="0"/>
              <a:t>…Therefore, CJs are particularly suitable for addressing </a:t>
            </a:r>
            <a:r>
              <a:rPr lang="en-GB" i="1" dirty="0">
                <a:solidFill>
                  <a:srgbClr val="FF0000"/>
                </a:solidFill>
              </a:rPr>
              <a:t>complex issues</a:t>
            </a:r>
            <a:r>
              <a:rPr lang="en-GB" i="1" dirty="0"/>
              <a:t>’ </a:t>
            </a:r>
            <a:r>
              <a:rPr lang="en-GB" sz="2000" dirty="0"/>
              <a:t>(Participedia.net).</a:t>
            </a:r>
            <a:endParaRPr lang="en-GB" sz="20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98A7E-5AB4-43D9-9069-FDA891FD5C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88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BDF91B-3769-4DBF-9B02-755F81A417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Evaluation today is dominated by a particular ‘language of evaluation’ – ‘language of performance management’ or quality</a:t>
            </a:r>
          </a:p>
          <a:p>
            <a:pPr marL="514350" indent="-514350">
              <a:buAutoNum type="arabicPeriod"/>
            </a:pPr>
            <a:r>
              <a:rPr lang="en-GB" dirty="0"/>
              <a:t>Why this language is problematic - in particular its failure to address the ‘Reggio Emilia question’</a:t>
            </a:r>
          </a:p>
          <a:p>
            <a:pPr marL="514350" indent="-514350">
              <a:buAutoNum type="arabicPeriod"/>
            </a:pPr>
            <a:r>
              <a:rPr lang="en-GB" dirty="0"/>
              <a:t>There are other languages of evaluation - including the ‘language of participatory research’</a:t>
            </a:r>
          </a:p>
          <a:p>
            <a:pPr marL="514350" indent="-514350">
              <a:buAutoNum type="arabicPeriod"/>
            </a:pPr>
            <a:r>
              <a:rPr lang="en-GB" dirty="0"/>
              <a:t>Evaluation is unanswerable and essential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C6E6B-B1E8-4223-B0C9-1E3B04F323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D603E4-8A3A-411F-BFC8-8BF7C4728F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075" y="15192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In conclusion</a:t>
            </a:r>
          </a:p>
          <a:p>
            <a:r>
              <a:rPr lang="en-GB" i="1" dirty="0"/>
              <a:t>‘</a:t>
            </a:r>
            <a:r>
              <a:rPr lang="en-GB" sz="2400" i="1" dirty="0"/>
              <a:t>The question of evaluation is finally both </a:t>
            </a:r>
            <a:r>
              <a:rPr lang="en-GB" sz="2400" i="1" dirty="0">
                <a:solidFill>
                  <a:srgbClr val="FF0000"/>
                </a:solidFill>
              </a:rPr>
              <a:t>unanswerable</a:t>
            </a:r>
            <a:r>
              <a:rPr lang="en-GB" sz="2400" i="1" dirty="0"/>
              <a:t> and </a:t>
            </a:r>
            <a:r>
              <a:rPr lang="en-GB" sz="2400" i="1" dirty="0">
                <a:solidFill>
                  <a:srgbClr val="FF0000"/>
                </a:solidFill>
              </a:rPr>
              <a:t>essential</a:t>
            </a:r>
            <a:r>
              <a:rPr lang="en-GB" i="1" dirty="0"/>
              <a:t>’ </a:t>
            </a:r>
            <a:r>
              <a:rPr lang="en-GB" sz="2000" dirty="0"/>
              <a:t>(Readings, 1996)</a:t>
            </a:r>
          </a:p>
          <a:p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dirty="0">
                <a:solidFill>
                  <a:srgbClr val="FF0000"/>
                </a:solidFill>
              </a:rPr>
              <a:t>Unanswerable</a:t>
            </a:r>
            <a:r>
              <a:rPr lang="en-GB" sz="2400" dirty="0"/>
              <a:t>’: schools are complex and dynamic institutions…they cannot be evaluated in their entirety or conclusively…many different perspectives…continuous process of co-constructing knowledge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dirty="0">
                <a:solidFill>
                  <a:srgbClr val="FF0000"/>
                </a:solidFill>
              </a:rPr>
              <a:t>Essential</a:t>
            </a:r>
            <a:r>
              <a:rPr lang="en-GB" sz="2400" dirty="0"/>
              <a:t>’: as a means of democratic accountability by schools to citizens…and one way in which citizens take responsibility for schools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5F73E-A6D4-4BE8-BD18-BEF623BE37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11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CB821B-EEB1-4011-A0A7-975169087C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In conclusion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</a:t>
            </a:r>
            <a:r>
              <a:rPr lang="en-GB" sz="2400" dirty="0">
                <a:solidFill>
                  <a:srgbClr val="FF0000"/>
                </a:solidFill>
              </a:rPr>
              <a:t>language of evaluation as ‘participatory research’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inherently partial, provisional and perspectival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a process of continuous research with the participation of a wide range of protagonists into complex processes and institutions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 the service of democratic accountability and deepening knowledge</a:t>
            </a: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66915-1977-494E-A4CD-3372ABEDBC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319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0857E5-D912-4A31-B7A6-8E9B1C1280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r>
              <a:rPr lang="en-GB" dirty="0"/>
              <a:t>peter.moss@ucl.ac.uk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E29C0-0221-419F-9B0A-AA98166466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56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70E77B-B44B-4F1D-A847-097F7EEAF6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performance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From 1980s, neoliberalism and its way of governance, ‘new public management’ </a:t>
            </a:r>
            <a:r>
              <a:rPr lang="en-GB" dirty="0">
                <a:sym typeface="Wingdings" panose="05000000000000000000" pitchFamily="2" charset="2"/>
              </a:rPr>
              <a:t></a:t>
            </a:r>
            <a:r>
              <a:rPr lang="en-GB" dirty="0"/>
              <a:t> proliferation in evaluation of public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Evaluation using a particular language of evaluation – ‘language of performance management’ (or ‘language of quality’)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419F2-46C4-410A-95CC-0BC1EFC5B6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9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30F153-6282-44CC-AC21-C7A079BE92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Language of performance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Focus on technical questions and on means – what should be done? </a:t>
            </a:r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political questions and on ends – what should we do?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Managerial accountability and control, measuring effectiveness and customer satisfaction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Evaluation outsourced to experts, 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democratic publics disempowered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Language with distinctive identity…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F9A4E-FB24-4D88-B7CB-3374C7D0D8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9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A8AE14-FA38-4940-A104-C80E696626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Distinctive identity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Image</a:t>
            </a:r>
            <a:r>
              <a:rPr lang="en-GB" dirty="0"/>
              <a:t> of services: technologies producing prespecified outcomes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Purpose</a:t>
            </a:r>
            <a:r>
              <a:rPr lang="en-GB" dirty="0"/>
              <a:t>: assessing performance for stronger management…meeting predefined 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Tools</a:t>
            </a:r>
            <a:r>
              <a:rPr lang="en-GB" dirty="0"/>
              <a:t>: measurement, numbers, expert evaluators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Paradigm</a:t>
            </a:r>
            <a:r>
              <a:rPr lang="en-GB" dirty="0"/>
              <a:t>: positivism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B64FF-758E-46CA-9F07-2E38F16C94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8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19B3B8-17BF-4C34-B363-9B602D1790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Paradigm</a:t>
            </a:r>
          </a:p>
          <a:p>
            <a:r>
              <a:rPr lang="en-GB" dirty="0"/>
              <a:t>‘</a:t>
            </a:r>
            <a:r>
              <a:rPr lang="en-GB" i="1" dirty="0"/>
              <a:t>A basic belief system through the lens of which we see, interpret and make sense of the world and our experiences in it; </a:t>
            </a:r>
          </a:p>
          <a:p>
            <a:r>
              <a:rPr lang="en-GB" i="1" dirty="0"/>
              <a:t>it can be thought of as a worldview or a mindset consisting of an assemblage or bundle of ideas, assumptions and values</a:t>
            </a:r>
            <a:r>
              <a:rPr lang="en-GB" dirty="0"/>
              <a:t>’ </a:t>
            </a:r>
            <a:r>
              <a:rPr lang="en-GB" sz="2000" dirty="0"/>
              <a:t>(Moss, 2019)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3DB42-8DC9-4AF3-B4DA-B4FEC671E7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3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38396E-E14A-4C92-8A57-2DCF6FA7C7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Positivism</a:t>
            </a:r>
          </a:p>
          <a:p>
            <a:r>
              <a:rPr lang="en-GB" i="1" dirty="0"/>
              <a:t>‘[P]</a:t>
            </a:r>
            <a:r>
              <a:rPr lang="en-GB" i="1" dirty="0" err="1"/>
              <a:t>ositivism</a:t>
            </a:r>
            <a:r>
              <a:rPr lang="en-GB" i="1" dirty="0"/>
              <a:t> believes in the possibility of revealing, through the application of </a:t>
            </a:r>
            <a:r>
              <a:rPr lang="en-GB" i="1" dirty="0">
                <a:solidFill>
                  <a:srgbClr val="FF0000"/>
                </a:solidFill>
              </a:rPr>
              <a:t>scientific methods</a:t>
            </a:r>
            <a:r>
              <a:rPr lang="en-GB" i="1" dirty="0"/>
              <a:t>, knowledge that is </a:t>
            </a:r>
            <a:r>
              <a:rPr lang="en-GB" i="1" dirty="0">
                <a:solidFill>
                  <a:srgbClr val="FF0000"/>
                </a:solidFill>
              </a:rPr>
              <a:t>value- and context-free</a:t>
            </a:r>
            <a:r>
              <a:rPr lang="en-GB" i="1" dirty="0"/>
              <a:t>, an </a:t>
            </a:r>
            <a:r>
              <a:rPr lang="en-GB" i="1" dirty="0">
                <a:solidFill>
                  <a:srgbClr val="FF0000"/>
                </a:solidFill>
              </a:rPr>
              <a:t>objective Truth </a:t>
            </a:r>
            <a:r>
              <a:rPr lang="en-GB" i="1" dirty="0"/>
              <a:t>(singular), and the further possibility of discovering </a:t>
            </a:r>
            <a:r>
              <a:rPr lang="en-GB" i="1" dirty="0">
                <a:solidFill>
                  <a:srgbClr val="FF0000"/>
                </a:solidFill>
              </a:rPr>
              <a:t>universal and systematic theories </a:t>
            </a:r>
            <a:r>
              <a:rPr lang="en-GB" i="1" dirty="0"/>
              <a:t>and laws on the basis of this knowledge - theories and laws that permit </a:t>
            </a:r>
            <a:r>
              <a:rPr lang="en-GB" i="1" dirty="0">
                <a:solidFill>
                  <a:srgbClr val="FF0000"/>
                </a:solidFill>
              </a:rPr>
              <a:t>replicability </a:t>
            </a:r>
            <a:r>
              <a:rPr lang="en-GB" i="1" dirty="0"/>
              <a:t>and hence </a:t>
            </a:r>
            <a:r>
              <a:rPr lang="en-GB" i="1" dirty="0">
                <a:solidFill>
                  <a:srgbClr val="FF0000"/>
                </a:solidFill>
              </a:rPr>
              <a:t>prediction</a:t>
            </a:r>
            <a:r>
              <a:rPr lang="en-GB" dirty="0"/>
              <a:t>’ 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F71CA-BB4F-41AB-82C9-BA9555C571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0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9CA002-728D-4BA4-947F-58293CBC9A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075" y="1493838"/>
            <a:ext cx="8408458" cy="4673600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The Reggio Emilia question</a:t>
            </a:r>
          </a:p>
          <a:p>
            <a:r>
              <a:rPr lang="en-GB" sz="2400" dirty="0"/>
              <a:t>Reggio Emilia as the subject of this language of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‘</a:t>
            </a:r>
            <a:r>
              <a:rPr lang="en-GB" sz="2400" i="1" dirty="0"/>
              <a:t>Evaluation of the Reggio Approach to Early Education</a:t>
            </a:r>
            <a:r>
              <a:rPr lang="en-GB" sz="2400" dirty="0"/>
              <a:t>’ published as: 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‘IZA (Institute of Labour Economics) Discussion Paper’ (Germany) (2017)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‘Centre for Economic Policy Research Discussion Paper’ (UK)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‘National Bureau of Economic Research Working Paper ’ (US)</a:t>
            </a:r>
          </a:p>
          <a:p>
            <a:pPr marL="9720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Journal article in ‘Research in Economics’ (2018)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75183-C251-4102-ABEF-584AC0A3AA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56141"/>
      </p:ext>
    </p:extLst>
  </p:cSld>
  <p:clrMapOvr>
    <a:masterClrMapping/>
  </p:clrMapOvr>
</p:sld>
</file>

<file path=ppt/theme/theme1.xml><?xml version="1.0" encoding="utf-8"?>
<a:theme xmlns:a="http://schemas.openxmlformats.org/drawingml/2006/main" name="Light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8168178A-2A75-40A7-AFC0-44E09B538586}"/>
    </a:ext>
  </a:extLst>
</a:theme>
</file>

<file path=ppt/theme/theme10.xml><?xml version="1.0" encoding="utf-8"?>
<a:theme xmlns:a="http://schemas.openxmlformats.org/drawingml/2006/main" name="Light Green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2A88CC07-6CF2-4F86-A5D2-FFC6956A33D6}"/>
    </a:ext>
  </a:extLst>
</a:theme>
</file>

<file path=ppt/theme/theme11.xml><?xml version="1.0" encoding="utf-8"?>
<a:theme xmlns:a="http://schemas.openxmlformats.org/drawingml/2006/main" name="1_Sky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FDDCFEA4-0F05-43A0-921B-5C544FCAC7B8}" vid="{90669FDA-2B1C-4AC1-91D4-8DEA0C30B510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ue Celest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0C55ABC2-F0BF-4362-98C9-8CB4A623D627}"/>
    </a:ext>
  </a:extLst>
</a:theme>
</file>

<file path=ppt/theme/theme3.xml><?xml version="1.0" encoding="utf-8"?>
<a:theme xmlns:a="http://schemas.openxmlformats.org/drawingml/2006/main" name="Bright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2AA26999-AF6E-4E64-A943-B90B9417FFF2}"/>
    </a:ext>
  </a:extLst>
</a:theme>
</file>

<file path=ppt/theme/theme4.xml><?xml version="1.0" encoding="utf-8"?>
<a:theme xmlns:a="http://schemas.openxmlformats.org/drawingml/2006/main" name="Sky Blu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96A85C4F-96CD-417D-9275-1AAFB8C46E82}"/>
    </a:ext>
  </a:extLst>
</a:theme>
</file>

<file path=ppt/theme/theme5.xml><?xml version="1.0" encoding="utf-8"?>
<a:theme xmlns:a="http://schemas.openxmlformats.org/drawingml/2006/main" name="Yellow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44430DA9-7ED4-4CE3-96B1-20BF99080522}"/>
    </a:ext>
  </a:extLst>
</a:theme>
</file>

<file path=ppt/theme/theme6.xml><?xml version="1.0" encoding="utf-8"?>
<a:theme xmlns:a="http://schemas.openxmlformats.org/drawingml/2006/main" name="Orang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B279C7C3-5793-4B41-B7CB-AA11EB12FC14}"/>
    </a:ext>
  </a:extLst>
</a:theme>
</file>

<file path=ppt/theme/theme7.xml><?xml version="1.0" encoding="utf-8"?>
<a:theme xmlns:a="http://schemas.openxmlformats.org/drawingml/2006/main" name="Pink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8D5A77A6-39B2-446C-98D1-7439D486AE71}"/>
    </a:ext>
  </a:extLst>
</a:theme>
</file>

<file path=ppt/theme/theme8.xml><?xml version="1.0" encoding="utf-8"?>
<a:theme xmlns:a="http://schemas.openxmlformats.org/drawingml/2006/main" name="Purpl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AB7F1DAB-65AE-48A1-B5E3-0EC79D6947D4}"/>
    </a:ext>
  </a:extLst>
</a:theme>
</file>

<file path=ppt/theme/theme9.xml><?xml version="1.0" encoding="utf-8"?>
<a:theme xmlns:a="http://schemas.openxmlformats.org/drawingml/2006/main" name="Stone">
  <a:themeElements>
    <a:clrScheme name="UCL IOE">
      <a:dk1>
        <a:srgbClr val="000000"/>
      </a:dk1>
      <a:lt1>
        <a:sysClr val="window" lastClr="FFFFFF"/>
      </a:lt1>
      <a:dk2>
        <a:srgbClr val="051B35"/>
      </a:dk2>
      <a:lt2>
        <a:srgbClr val="DFD7BC"/>
      </a:lt2>
      <a:accent1>
        <a:srgbClr val="008C99"/>
      </a:accent1>
      <a:accent2>
        <a:srgbClr val="75A5C2"/>
      </a:accent2>
      <a:accent3>
        <a:srgbClr val="AFC828"/>
      </a:accent3>
      <a:accent4>
        <a:srgbClr val="5E5650"/>
      </a:accent4>
      <a:accent5>
        <a:srgbClr val="75A8B7"/>
      </a:accent5>
      <a:accent6>
        <a:srgbClr val="DE6222"/>
      </a:accent6>
      <a:hlink>
        <a:srgbClr val="002127"/>
      </a:hlink>
      <a:folHlink>
        <a:srgbClr val="69101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OE_Standard_Presentation_Template_1_Dec_2014.pot [Read-Only] [Compatibility Mode]" id="{CFA4380A-7508-41E0-BF42-DA0F7AA4D2E0}" vid="{4497EDF4-C518-4EDF-BFDD-0BFFEE5BFF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OENetDocumentType xmlns="1f70c37c-c3dd-452e-8808-84ca52e5f108">Presentation</IOENetDocumentType>
    <ol_Department xmlns="http://schemas.microsoft.com/sharepoint/v3">External Relations</ol_Department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OE-Net Document" ma:contentTypeID="0x0101003C6433750ECB5A49A2B0F8B7F0D600E000508F965A44D00B4BB5F97D405736E133" ma:contentTypeVersion="7" ma:contentTypeDescription="" ma:contentTypeScope="" ma:versionID="849809ea6dcb1261241d6a9a69473d50">
  <xsd:schema xmlns:xsd="http://www.w3.org/2001/XMLSchema" xmlns:xs="http://www.w3.org/2001/XMLSchema" xmlns:p="http://schemas.microsoft.com/office/2006/metadata/properties" xmlns:ns1="http://schemas.microsoft.com/sharepoint/v3" xmlns:ns2="1f70c37c-c3dd-452e-8808-84ca52e5f108" targetNamespace="http://schemas.microsoft.com/office/2006/metadata/properties" ma:root="true" ma:fieldsID="17997155ec8a0f7180f991f9e5460b9c" ns1:_="" ns2:_="">
    <xsd:import namespace="http://schemas.microsoft.com/sharepoint/v3"/>
    <xsd:import namespace="1f70c37c-c3dd-452e-8808-84ca52e5f108"/>
    <xsd:element name="properties">
      <xsd:complexType>
        <xsd:sequence>
          <xsd:element name="documentManagement">
            <xsd:complexType>
              <xsd:all>
                <xsd:element ref="ns2:IOENetDocumentType"/>
                <xsd:element ref="ns1:ol_Depart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9" nillable="true" ma:displayName="Department" ma:hidden="true" ma:internalName="ol_Departmen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0c37c-c3dd-452e-8808-84ca52e5f108" elementFormDefault="qualified">
    <xsd:import namespace="http://schemas.microsoft.com/office/2006/documentManagement/types"/>
    <xsd:import namespace="http://schemas.microsoft.com/office/infopath/2007/PartnerControls"/>
    <xsd:element name="IOENetDocumentType" ma:index="8" ma:displayName="IOE-Net Document Type" ma:format="Dropdown" ma:internalName="IOENetDocumentType" ma:readOnly="false">
      <xsd:simpleType>
        <xsd:restriction base="dms:Choice">
          <xsd:enumeration value="Agreement"/>
          <xsd:enumeration value="Form"/>
          <xsd:enumeration value="Guideline"/>
          <xsd:enumeration value="Policy"/>
          <xsd:enumeration value="Presentation"/>
          <xsd:enumeration value="Report"/>
          <xsd:enumeration value="Strategy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593B7-F29E-44F5-9424-2B77C091076F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1f70c37c-c3dd-452e-8808-84ca52e5f108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194C293-62A5-490D-83AD-D57271ED98B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6ABB17C-1081-41D3-9809-558BFD7AF3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f70c37c-c3dd-452e-8808-84ca52e5f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IOE_Standard_Presentation_Template_1_Dec_2014</Template>
  <TotalTime>2123</TotalTime>
  <Words>1985</Words>
  <Application>Microsoft Office PowerPoint</Application>
  <PresentationFormat>On-screen Show (4:3)</PresentationFormat>
  <Paragraphs>148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32</vt:i4>
      </vt:variant>
    </vt:vector>
  </HeadingPairs>
  <TitlesOfParts>
    <vt:vector size="47" baseType="lpstr">
      <vt:lpstr>Arial</vt:lpstr>
      <vt:lpstr>Calibri</vt:lpstr>
      <vt:lpstr>Helvetica</vt:lpstr>
      <vt:lpstr>Wingdings</vt:lpstr>
      <vt:lpstr>Light Blue</vt:lpstr>
      <vt:lpstr>Blue Celeste</vt:lpstr>
      <vt:lpstr>Bright Blue</vt:lpstr>
      <vt:lpstr>Sky Blue</vt:lpstr>
      <vt:lpstr>Yellow</vt:lpstr>
      <vt:lpstr>Orange</vt:lpstr>
      <vt:lpstr>Pink</vt:lpstr>
      <vt:lpstr>Purple</vt:lpstr>
      <vt:lpstr>Stone</vt:lpstr>
      <vt:lpstr>Light Green</vt:lpstr>
      <vt:lpstr>1_Sky Blue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Language of ‘participatory research’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Institute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Antonia Simon</dc:creator>
  <cp:lastModifiedBy>Peter Moss</cp:lastModifiedBy>
  <cp:revision>218</cp:revision>
  <cp:lastPrinted>2015-05-12T10:16:17Z</cp:lastPrinted>
  <dcterms:created xsi:type="dcterms:W3CDTF">2015-02-11T09:49:20Z</dcterms:created>
  <dcterms:modified xsi:type="dcterms:W3CDTF">2020-10-21T06:09:11Z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l_Department">
    <vt:lpwstr>External Relations</vt:lpwstr>
  </property>
  <property fmtid="{D5CDD505-2E9C-101B-9397-08002B2CF9AE}" pid="3" name="IOENetDocumentType">
    <vt:lpwstr>Presentation</vt:lpwstr>
  </property>
</Properties>
</file>